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3.png" ContentType="image/png"/>
  <Override PartName="/ppt/media/image2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DE60E1D-447E-425E-8F1D-A0A8F8B8163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14440" y="1496520"/>
            <a:ext cx="5828400" cy="318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617148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2720" y="4908960"/>
            <a:ext cx="617148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993DD36-5585-45D2-8FB4-055E5A4B86D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14440" y="1496520"/>
            <a:ext cx="5828400" cy="318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0496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2720" y="490896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504960" y="490896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90BA67D-296B-4F16-A469-894EF1FB089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14440" y="1496520"/>
            <a:ext cx="5828400" cy="318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198684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429280" y="2139480"/>
            <a:ext cx="198684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15840" y="2139480"/>
            <a:ext cx="198684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2720" y="4908960"/>
            <a:ext cx="198684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429280" y="4908960"/>
            <a:ext cx="198684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515840" y="4908960"/>
            <a:ext cx="198684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BA2428D-5F9B-4C5C-89AA-85AEEF4F70B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1496520"/>
            <a:ext cx="5828400" cy="318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139480"/>
            <a:ext cx="617148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BC4081B-116E-45CF-9BC6-AF5D2A034B6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14440" y="1496520"/>
            <a:ext cx="5828400" cy="318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617148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53E9D79-AF5A-434B-AC57-C0D04394675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14440" y="1496520"/>
            <a:ext cx="5828400" cy="318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40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504960" y="2139480"/>
            <a:ext cx="301140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3385BE2-CA1F-4EF2-AF85-DE5CC13E0EB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14440" y="1496520"/>
            <a:ext cx="5828400" cy="318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6608BCD-74E1-42AC-AB86-90AF0589C31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14440" y="1496520"/>
            <a:ext cx="5828400" cy="1475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s-CL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9D8F81B-C4EE-4375-95EC-4B35C20DC1C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14440" y="1496520"/>
            <a:ext cx="5828400" cy="318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504960" y="2139480"/>
            <a:ext cx="301140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2720" y="490896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EBB3231-E3CA-418A-93D1-427A7B4A11D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14440" y="1496520"/>
            <a:ext cx="5828400" cy="318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40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50496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04960" y="490896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197B1B0-EEB1-4D53-A2FD-B23D8F60A49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14440" y="1496520"/>
            <a:ext cx="5828400" cy="318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CL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4960" y="2139480"/>
            <a:ext cx="301140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4908960"/>
            <a:ext cx="6171480" cy="252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CL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6493F11-0A2A-4C95-8A84-CBC56655A2F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CL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1496520"/>
            <a:ext cx="5828400" cy="318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s-CL" sz="1800" spc="-1" strike="noStrike">
                <a:latin typeface="Arial"/>
              </a:rPr>
              <a:t>Pulse para editar el formato del texto de título</a:t>
            </a:r>
            <a:endParaRPr b="0" lang="es-CL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480" cy="530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1800" spc="-1" strike="noStrike">
                <a:latin typeface="Arial"/>
              </a:rPr>
              <a:t>Pulse para editar el formato de texto del esquema</a:t>
            </a:r>
            <a:endParaRPr b="0" lang="es-CL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CL" sz="1800" spc="-1" strike="noStrike">
                <a:latin typeface="Arial"/>
              </a:rPr>
              <a:t>Segundo nivel del esquema</a:t>
            </a:r>
            <a:endParaRPr b="0" lang="es-CL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1800" spc="-1" strike="noStrike">
                <a:latin typeface="Arial"/>
              </a:rPr>
              <a:t>Tercer nivel del esquema</a:t>
            </a:r>
            <a:endParaRPr b="0" lang="es-CL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CL" sz="1800" spc="-1" strike="noStrike">
                <a:latin typeface="Arial"/>
              </a:rPr>
              <a:t>Cuarto nivel del esquema</a:t>
            </a:r>
            <a:endParaRPr b="0" lang="es-CL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1800" spc="-1" strike="noStrike">
                <a:latin typeface="Arial"/>
              </a:rPr>
              <a:t>Quinto nivel del esquema</a:t>
            </a:r>
            <a:endParaRPr b="0" lang="es-CL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1800" spc="-1" strike="noStrike">
                <a:latin typeface="Arial"/>
              </a:rPr>
              <a:t>Sexto nivel del esquema</a:t>
            </a:r>
            <a:endParaRPr b="0" lang="es-CL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CL" sz="1800" spc="-1" strike="noStrike">
                <a:latin typeface="Arial"/>
              </a:rPr>
              <a:t>Séptimo nivel del esquema</a:t>
            </a:r>
            <a:endParaRPr b="0" lang="es-CL" sz="18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271600" y="8475120"/>
            <a:ext cx="2313360" cy="485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s-CL" sz="1400" spc="-1" strike="noStrike"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CL" sz="1400" spc="-1" strike="noStrike">
                <a:latin typeface="Times New Roman"/>
              </a:rPr>
              <a:t>&lt;pie de página&gt;</a:t>
            </a:r>
            <a:endParaRPr b="0" lang="es-CL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4843440" y="8475120"/>
            <a:ext cx="1541880" cy="485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s-CL" sz="9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8CCC321-2C34-4557-B404-2F0F67EC709E}" type="slidenum">
              <a:rPr b="0" lang="es-CL" sz="9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es-CL" sz="9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471600" y="8475120"/>
            <a:ext cx="1541880" cy="485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s-CL" sz="1400" spc="-1" strike="noStrike">
                <a:latin typeface="Times New Roman"/>
              </a:defRPr>
            </a:lvl1pPr>
          </a:lstStyle>
          <a:p>
            <a:pPr indent="0">
              <a:buNone/>
            </a:pPr>
            <a:r>
              <a:rPr b="0" lang="es-CL" sz="1400" spc="-1" strike="noStrike">
                <a:latin typeface="Times New Roman"/>
              </a:rPr>
              <a:t>&lt;fecha/hora&gt;</a:t>
            </a:r>
            <a:endParaRPr b="0" lang="es-CL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5.png"/><Relationship Id="rId7" Type="http://schemas.openxmlformats.org/officeDocument/2006/relationships/image" Target="../media/image5.png"/><Relationship Id="rId8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ángulo 10"/>
          <p:cNvSpPr/>
          <p:nvPr/>
        </p:nvSpPr>
        <p:spPr>
          <a:xfrm>
            <a:off x="0" y="-11880"/>
            <a:ext cx="6889680" cy="16603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42" name="Grupo 8"/>
          <p:cNvGrpSpPr/>
          <p:nvPr/>
        </p:nvGrpSpPr>
        <p:grpSpPr>
          <a:xfrm>
            <a:off x="223200" y="1815840"/>
            <a:ext cx="983160" cy="937440"/>
            <a:chOff x="223200" y="1815840"/>
            <a:chExt cx="983160" cy="937440"/>
          </a:xfrm>
        </p:grpSpPr>
        <p:sp>
          <p:nvSpPr>
            <p:cNvPr id="43" name="Elipse 2"/>
            <p:cNvSpPr/>
            <p:nvPr/>
          </p:nvSpPr>
          <p:spPr>
            <a:xfrm>
              <a:off x="223200" y="1815840"/>
              <a:ext cx="983160" cy="937440"/>
            </a:xfrm>
            <a:prstGeom prst="ellipse">
              <a:avLst/>
            </a:prstGeom>
            <a:solidFill>
              <a:srgbClr val="59ada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44" name="Elipse 6"/>
            <p:cNvSpPr/>
            <p:nvPr/>
          </p:nvSpPr>
          <p:spPr>
            <a:xfrm>
              <a:off x="333720" y="1924200"/>
              <a:ext cx="755640" cy="720720"/>
            </a:xfrm>
            <a:prstGeom prst="ellipse">
              <a:avLst/>
            </a:prstGeom>
            <a:noFill/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grpSp>
        <p:nvGrpSpPr>
          <p:cNvPr id="45" name="Grupo 9"/>
          <p:cNvGrpSpPr/>
          <p:nvPr/>
        </p:nvGrpSpPr>
        <p:grpSpPr>
          <a:xfrm>
            <a:off x="228600" y="2951640"/>
            <a:ext cx="983160" cy="937440"/>
            <a:chOff x="228600" y="2951640"/>
            <a:chExt cx="983160" cy="937440"/>
          </a:xfrm>
        </p:grpSpPr>
        <p:sp>
          <p:nvSpPr>
            <p:cNvPr id="46" name="Elipse 5"/>
            <p:cNvSpPr/>
            <p:nvPr/>
          </p:nvSpPr>
          <p:spPr>
            <a:xfrm>
              <a:off x="228600" y="2951640"/>
              <a:ext cx="983160" cy="937440"/>
            </a:xfrm>
            <a:prstGeom prst="ellipse">
              <a:avLst/>
            </a:prstGeom>
            <a:solidFill>
              <a:srgbClr val="e6a02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47" name="Elipse 7"/>
            <p:cNvSpPr/>
            <p:nvPr/>
          </p:nvSpPr>
          <p:spPr>
            <a:xfrm>
              <a:off x="342360" y="3057480"/>
              <a:ext cx="755640" cy="720720"/>
            </a:xfrm>
            <a:prstGeom prst="ellipse">
              <a:avLst/>
            </a:prstGeom>
            <a:noFill/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pic>
        <p:nvPicPr>
          <p:cNvPr id="48" name="Google Shape;87;p14" descr=""/>
          <p:cNvPicPr/>
          <p:nvPr/>
        </p:nvPicPr>
        <p:blipFill>
          <a:blip r:embed="rId1"/>
          <a:srcRect l="8088" t="3406" r="3855" b="2828"/>
          <a:stretch/>
        </p:blipFill>
        <p:spPr>
          <a:xfrm>
            <a:off x="180000" y="7740000"/>
            <a:ext cx="830160" cy="1140480"/>
          </a:xfrm>
          <a:prstGeom prst="rect">
            <a:avLst/>
          </a:prstGeom>
          <a:ln w="0">
            <a:noFill/>
          </a:ln>
        </p:spPr>
      </p:pic>
      <p:sp>
        <p:nvSpPr>
          <p:cNvPr id="49" name="Google Shape;91;p14"/>
          <p:cNvSpPr/>
          <p:nvPr/>
        </p:nvSpPr>
        <p:spPr>
          <a:xfrm>
            <a:off x="215640" y="1000800"/>
            <a:ext cx="6367680" cy="101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0" name="Google Shape;86;p14"/>
          <p:cNvSpPr/>
          <p:nvPr/>
        </p:nvSpPr>
        <p:spPr>
          <a:xfrm>
            <a:off x="-28800" y="326880"/>
            <a:ext cx="6856920" cy="40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8400" rIns="68400" tIns="68400" bIns="68400" anchor="b">
            <a:noAutofit/>
          </a:bodyPr>
          <a:p>
            <a:pPr algn="ctr">
              <a:lnSpc>
                <a:spcPct val="100000"/>
              </a:lnSpc>
            </a:pPr>
            <a:r>
              <a:rPr b="1" lang="es-MX" sz="2600" spc="-1" strike="noStrike">
                <a:solidFill>
                  <a:srgbClr val="ffffff"/>
                </a:solidFill>
                <a:latin typeface="Arial"/>
                <a:ea typeface="Arial"/>
              </a:rPr>
              <a:t>AVISO ESPECIAL PARA BAHÍA FILDES Y BAHÍA CHILE.</a:t>
            </a:r>
            <a:endParaRPr b="0" lang="es-CL" sz="2600" spc="-1" strike="noStrike">
              <a:latin typeface="Arial"/>
            </a:endParaRPr>
          </a:p>
        </p:txBody>
      </p:sp>
      <p:pic>
        <p:nvPicPr>
          <p:cNvPr id="51" name="Gráfico 15" descr="Marcador con relleno sólido"/>
          <p:cNvPicPr/>
          <p:nvPr/>
        </p:nvPicPr>
        <p:blipFill>
          <a:blip r:embed="rId2"/>
          <a:stretch/>
        </p:blipFill>
        <p:spPr>
          <a:xfrm>
            <a:off x="433800" y="2007360"/>
            <a:ext cx="596160" cy="596160"/>
          </a:xfrm>
          <a:prstGeom prst="rect">
            <a:avLst/>
          </a:prstGeom>
          <a:ln w="0">
            <a:noFill/>
          </a:ln>
        </p:spPr>
      </p:pic>
      <p:sp>
        <p:nvSpPr>
          <p:cNvPr id="52" name="Google Shape;91;p14"/>
          <p:cNvSpPr/>
          <p:nvPr/>
        </p:nvSpPr>
        <p:spPr>
          <a:xfrm>
            <a:off x="1200960" y="4047840"/>
            <a:ext cx="5255280" cy="89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8400" rIns="68400" tIns="68400" bIns="68400" anchor="t">
            <a:noAutofit/>
          </a:bodyPr>
          <a:p>
            <a:pPr algn="just">
              <a:lnSpc>
                <a:spcPct val="100000"/>
              </a:lnSpc>
            </a:pPr>
            <a:r>
              <a:rPr b="1" lang="en" sz="2000" spc="-1" strike="noStrike">
                <a:solidFill>
                  <a:srgbClr val="59adaf"/>
                </a:solidFill>
                <a:latin typeface="Arial"/>
                <a:ea typeface="DejaVu Sans"/>
              </a:rPr>
              <a:t>Condiciones esperadas: </a:t>
            </a:r>
            <a:r>
              <a:rPr b="0" lang="es-CL" sz="1800" spc="-1" strike="noStrike">
                <a:solidFill>
                  <a:schemeClr val="dk2"/>
                </a:solidFill>
                <a:latin typeface="Arial"/>
                <a:ea typeface="DejaVu Sans"/>
              </a:rPr>
              <a:t>Frontal a inestabilidad postfrontal.</a:t>
            </a:r>
            <a:endParaRPr b="0" lang="es-CL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s-CL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es-CL" sz="1800" spc="-1" strike="noStrike">
                <a:solidFill>
                  <a:schemeClr val="dk2"/>
                </a:solidFill>
                <a:latin typeface="Arial"/>
                <a:ea typeface="DejaVu Sans"/>
              </a:rPr>
              <a:t>Bahía Fildes: </a:t>
            </a:r>
            <a:r>
              <a:rPr b="0" lang="es-CL" sz="1800" spc="-1" strike="noStrike">
                <a:solidFill>
                  <a:schemeClr val="dk2"/>
                </a:solidFill>
                <a:latin typeface="Arial"/>
                <a:ea typeface="DejaVu Sans"/>
              </a:rPr>
              <a:t>Cubierto, vis muy mala a mala (0,5/1,0 KM) niebla/nieve, viento ESTE 15/20 KT rolando 091200 horal local SURESTE 30/35 KT rachas 50 KT, mar marejadilla a marejada con 01 décimo de hielo marino en bahía y libre de hielo marino en caleta ardley con rompiente en borde costero.</a:t>
            </a:r>
            <a:endParaRPr b="0" lang="es-CL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s-CL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es-CL" sz="1800" spc="-1" strike="noStrike">
                <a:solidFill>
                  <a:schemeClr val="dk2"/>
                </a:solidFill>
                <a:latin typeface="Arial"/>
                <a:ea typeface="DejaVu Sans"/>
              </a:rPr>
              <a:t>Bahía Chile: </a:t>
            </a:r>
            <a:r>
              <a:rPr b="0" lang="es-CL" sz="1800" spc="-1" strike="noStrike">
                <a:solidFill>
                  <a:schemeClr val="dk2"/>
                </a:solidFill>
                <a:latin typeface="Arial"/>
                <a:ea typeface="DejaVu Sans"/>
              </a:rPr>
              <a:t>Cubierto, vis muy mala a mala (0,5/1,0 KM), viento NE/E 20/25 KT rolando 091200 hora local E/SE 35/40 KT rachas 55 KT, mar marejadilla a marejada libre de hielo marino en bahía y libre de hielo marino en ensenada iquique.</a:t>
            </a:r>
            <a:endParaRPr b="0" lang="es-CL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s-CL" sz="1800" spc="-1" strike="noStrike">
              <a:latin typeface="Arial"/>
            </a:endParaRPr>
          </a:p>
        </p:txBody>
      </p:sp>
      <p:pic>
        <p:nvPicPr>
          <p:cNvPr id="53" name="Gráfico 3" descr="Reloj con relleno sólido"/>
          <p:cNvPicPr/>
          <p:nvPr/>
        </p:nvPicPr>
        <p:blipFill>
          <a:blip r:embed="rId3"/>
          <a:stretch/>
        </p:blipFill>
        <p:spPr>
          <a:xfrm>
            <a:off x="433440" y="3126240"/>
            <a:ext cx="596520" cy="576720"/>
          </a:xfrm>
          <a:prstGeom prst="rect">
            <a:avLst/>
          </a:prstGeom>
          <a:ln w="0">
            <a:noFill/>
          </a:ln>
        </p:spPr>
      </p:pic>
      <p:sp>
        <p:nvSpPr>
          <p:cNvPr id="54" name="Google Shape;91;p14"/>
          <p:cNvSpPr/>
          <p:nvPr/>
        </p:nvSpPr>
        <p:spPr>
          <a:xfrm>
            <a:off x="1317960" y="1757880"/>
            <a:ext cx="5571720" cy="89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8400" rIns="68400" tIns="68400" bIns="68400" anchor="t">
            <a:noAutofit/>
          </a:bodyPr>
          <a:p>
            <a:pPr>
              <a:lnSpc>
                <a:spcPct val="100000"/>
              </a:lnSpc>
            </a:pPr>
            <a:r>
              <a:rPr b="1" lang="en" sz="2000" spc="-1" strike="noStrike">
                <a:solidFill>
                  <a:srgbClr val="59adaf"/>
                </a:solidFill>
                <a:latin typeface="Arial"/>
                <a:ea typeface="DejaVu Sans"/>
              </a:rPr>
              <a:t>Tramo afectado y horario: </a:t>
            </a:r>
            <a:r>
              <a:rPr b="0" lang="es-CL" sz="1800" spc="-1" strike="noStrike">
                <a:solidFill>
                  <a:schemeClr val="dk2"/>
                </a:solidFill>
                <a:latin typeface="Arial"/>
                <a:ea typeface="DejaVu Sans"/>
              </a:rPr>
              <a:t>Bahía Fildes y bahía Chile.</a:t>
            </a:r>
            <a:endParaRPr b="0" lang="es-CL" sz="1800" spc="-1" strike="noStrike">
              <a:latin typeface="Arial"/>
            </a:endParaRPr>
          </a:p>
        </p:txBody>
      </p:sp>
      <p:sp>
        <p:nvSpPr>
          <p:cNvPr id="55" name="Google Shape;91;p14"/>
          <p:cNvSpPr/>
          <p:nvPr/>
        </p:nvSpPr>
        <p:spPr>
          <a:xfrm>
            <a:off x="1303920" y="2927520"/>
            <a:ext cx="5256720" cy="77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8400" rIns="68400" tIns="68400" bIns="68400" anchor="t">
            <a:noAutofit/>
          </a:bodyPr>
          <a:p>
            <a:pPr algn="just">
              <a:lnSpc>
                <a:spcPct val="100000"/>
              </a:lnSpc>
            </a:pPr>
            <a:r>
              <a:rPr b="1" lang="en" sz="2000" spc="-1" strike="noStrike">
                <a:solidFill>
                  <a:srgbClr val="e6a022"/>
                </a:solidFill>
                <a:latin typeface="Arial"/>
                <a:ea typeface="DejaVu Sans"/>
              </a:rPr>
              <a:t>Horarios: </a:t>
            </a:r>
            <a:r>
              <a:rPr b="0" lang="es-MX" sz="1800" spc="-1" strike="noStrike">
                <a:solidFill>
                  <a:schemeClr val="dk2"/>
                </a:solidFill>
                <a:latin typeface="Arial"/>
                <a:ea typeface="DejaVu Sans"/>
              </a:rPr>
              <a:t>Desde febrero 090800 hora local (091100 UTC) hasta febrero 112000 hora local (112300 UTC).</a:t>
            </a:r>
            <a:endParaRPr b="0" lang="es-CL" sz="1800" spc="-1" strike="noStrike">
              <a:latin typeface="Arial"/>
            </a:endParaRPr>
          </a:p>
        </p:txBody>
      </p:sp>
      <p:grpSp>
        <p:nvGrpSpPr>
          <p:cNvPr id="56" name="Grupo 19"/>
          <p:cNvGrpSpPr/>
          <p:nvPr/>
        </p:nvGrpSpPr>
        <p:grpSpPr>
          <a:xfrm>
            <a:off x="223200" y="4119120"/>
            <a:ext cx="983160" cy="937440"/>
            <a:chOff x="223200" y="4119120"/>
            <a:chExt cx="983160" cy="937440"/>
          </a:xfrm>
        </p:grpSpPr>
        <p:sp>
          <p:nvSpPr>
            <p:cNvPr id="57" name="Elipse 25"/>
            <p:cNvSpPr/>
            <p:nvPr/>
          </p:nvSpPr>
          <p:spPr>
            <a:xfrm>
              <a:off x="223200" y="4119120"/>
              <a:ext cx="983160" cy="937440"/>
            </a:xfrm>
            <a:prstGeom prst="ellipse">
              <a:avLst/>
            </a:prstGeom>
            <a:solidFill>
              <a:srgbClr val="59ada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8" name="Elipse 26"/>
            <p:cNvSpPr/>
            <p:nvPr/>
          </p:nvSpPr>
          <p:spPr>
            <a:xfrm>
              <a:off x="333720" y="4227480"/>
              <a:ext cx="755640" cy="720720"/>
            </a:xfrm>
            <a:prstGeom prst="ellipse">
              <a:avLst/>
            </a:prstGeom>
            <a:noFill/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grpSp>
        <p:nvGrpSpPr>
          <p:cNvPr id="59" name="Grupo 30"/>
          <p:cNvGrpSpPr/>
          <p:nvPr/>
        </p:nvGrpSpPr>
        <p:grpSpPr>
          <a:xfrm>
            <a:off x="465120" y="4227480"/>
            <a:ext cx="521640" cy="603360"/>
            <a:chOff x="465120" y="4227480"/>
            <a:chExt cx="521640" cy="603360"/>
          </a:xfrm>
        </p:grpSpPr>
        <p:pic>
          <p:nvPicPr>
            <p:cNvPr id="60" name="Gráfico 18" descr="Nube con relleno sólido"/>
            <p:cNvPicPr/>
            <p:nvPr/>
          </p:nvPicPr>
          <p:blipFill>
            <a:blip r:embed="rId4"/>
            <a:stretch/>
          </p:blipFill>
          <p:spPr>
            <a:xfrm>
              <a:off x="465120" y="4227480"/>
              <a:ext cx="521640" cy="521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1" name="Gráfico 20" descr="Agua con relleno sólido"/>
            <p:cNvPicPr/>
            <p:nvPr/>
          </p:nvPicPr>
          <p:blipFill>
            <a:blip r:embed="rId5"/>
            <a:stretch/>
          </p:blipFill>
          <p:spPr>
            <a:xfrm>
              <a:off x="515520" y="4699440"/>
              <a:ext cx="13140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2" name="Gráfico 21" descr="Agua con relleno sólido"/>
            <p:cNvPicPr/>
            <p:nvPr/>
          </p:nvPicPr>
          <p:blipFill>
            <a:blip r:embed="rId6"/>
            <a:stretch/>
          </p:blipFill>
          <p:spPr>
            <a:xfrm>
              <a:off x="660240" y="4699440"/>
              <a:ext cx="13140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3" name="Gráfico 22" descr="Agua con relleno sólido"/>
            <p:cNvPicPr/>
            <p:nvPr/>
          </p:nvPicPr>
          <p:blipFill>
            <a:blip r:embed="rId7"/>
            <a:stretch/>
          </p:blipFill>
          <p:spPr>
            <a:xfrm>
              <a:off x="797040" y="4699440"/>
              <a:ext cx="131400" cy="1314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64" name="CuadroTexto 1"/>
          <p:cNvSpPr/>
          <p:nvPr/>
        </p:nvSpPr>
        <p:spPr>
          <a:xfrm>
            <a:off x="106920" y="884160"/>
            <a:ext cx="667548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es-MX" sz="1800" spc="-1" strike="noStrike">
                <a:solidFill>
                  <a:srgbClr val="ffffff"/>
                </a:solidFill>
                <a:latin typeface="Arial"/>
                <a:ea typeface="DejaVu Sans"/>
              </a:rPr>
              <a:t>Centro Meteorológico Marítimo de Magallanes </a:t>
            </a:r>
            <a:endParaRPr b="0" lang="es-CL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s-MX" sz="1800" spc="-1" strike="noStrike">
                <a:solidFill>
                  <a:srgbClr val="ffffff"/>
                </a:solidFill>
                <a:latin typeface="Arial"/>
                <a:ea typeface="DejaVu Sans"/>
              </a:rPr>
              <a:t>y Antártica Chilena</a:t>
            </a:r>
            <a:endParaRPr b="0" lang="es-CL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s-CL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202</TotalTime>
  <Application>LibreOffice/7.4.1.2$Windows_X86_64 LibreOffice_project/3c58a8f3a960df8bc8fd77b461821e42c061c5f0</Application>
  <AppVersion>15.0000</AppVersion>
  <Words>73</Words>
  <Paragraphs>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2025-07-17T20:05:36Z</dcterms:created>
  <dc:creator>victor alvial</dc:creator>
  <dc:description/>
  <dc:language>es-CL</dc:language>
  <cp:lastModifiedBy/>
  <dcterms:modified xsi:type="dcterms:W3CDTF">2026-02-08T12:14:10Z</dcterms:modified>
  <cp:revision>31</cp:revision>
  <dc:subject/>
  <dc:title>Centro Meteorológico Marítimo de Talcahuano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Carta (216 x 279 mm)</vt:lpwstr>
  </property>
  <property fmtid="{D5CDD505-2E9C-101B-9397-08002B2CF9AE}" pid="4" name="Slides">
    <vt:i4>1</vt:i4>
  </property>
</Properties>
</file>