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2.png" ContentType="image/png"/>
  <Override PartName="/ppt/media/image7.svg" ContentType="image/svg"/>
  <Override PartName="/ppt/media/image10.png" ContentType="image/png"/>
  <Override PartName="/ppt/media/image3.svg" ContentType="image/svg"/>
  <Override PartName="/ppt/media/image6.png" ContentType="image/png"/>
  <Override PartName="/ppt/media/image4.png" ContentType="image/png"/>
  <Override PartName="/ppt/media/image8.png" ContentType="image/png"/>
  <Override PartName="/ppt/media/image5.svg" ContentType="image/svg"/>
  <Override PartName="/ppt/media/image12.png" ContentType="image/png"/>
  <Override PartName="/ppt/media/image9.svg" ContentType="image/svg"/>
  <Override PartName="/ppt/media/image11.svg" ContentType="image/svg"/>
  <Override PartName="/ppt/media/image13.png" ContentType="image/png"/>
  <Override PartName="/ppt/media/image14.svg" ContentType="image/svg"/>
  <Override PartName="/ppt/media/image15.png" ContentType="image/png"/>
  <Override PartName="/ppt/media/image16.svg" ContentType="image/svg"/>
  <Override PartName="/ppt/media/image17.png" ContentType="image/png"/>
  <Override PartName="/ppt/media/image18.svg" ContentType="image/svg"/>
  <Override PartName="/ppt/media/image19.png" ContentType="image/png"/>
  <Override PartName="/ppt/media/image20.svg" ContentType="image/svg"/>
  <Override PartName="/ppt/media/image21.png" ContentType="image/png"/>
  <Override PartName="/ppt/media/image22.svg" ContentType="image/sv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6858000" cy="9144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ítulo y texto vertica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71600" y="486720"/>
            <a:ext cx="5908320" cy="1760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6858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s-ES" sz="33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Haga clic para modificar el estilo de título del patrón</a:t>
            </a:r>
            <a:endParaRPr b="0" lang="es-MX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71600" y="2434320"/>
            <a:ext cx="5908320" cy="5794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171360" indent="-171360" defTabSz="685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los estilos de texto del patrón</a:t>
            </a:r>
            <a:endParaRPr b="0" lang="es-MX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44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</a:t>
            </a:r>
            <a:endParaRPr b="0" lang="es-MX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571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</a:t>
            </a:r>
            <a:endParaRPr b="0" lang="es-MX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002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</a:t>
            </a:r>
            <a:endParaRPr b="0" lang="es-MX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429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</a:t>
            </a:r>
            <a:endParaRPr b="0" lang="es-MX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7160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271600" y="8475120"/>
            <a:ext cx="230760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MX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84344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4CFC8546-A481-4EE7-AC4E-93DB2A171C81}" type="slidenum"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n con títul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72320" y="609480"/>
            <a:ext cx="2205000" cy="2126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6858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Haga clic para modificar el estilo de título del patrón</a:t>
            </a:r>
            <a:endParaRPr b="0" lang="es-MX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2915640" y="1316520"/>
            <a:ext cx="3465000" cy="649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en el icono para agregar una imagen</a:t>
            </a:r>
            <a:endParaRPr b="0" lang="es-MX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72320" y="2743200"/>
            <a:ext cx="2205000" cy="5075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68580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los estilos de texto del patrón</a:t>
            </a:r>
            <a:endParaRPr b="0" lang="es-MX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dt" idx="28"/>
          </p:nvPr>
        </p:nvSpPr>
        <p:spPr>
          <a:xfrm>
            <a:off x="47160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ftr" idx="29"/>
          </p:nvPr>
        </p:nvSpPr>
        <p:spPr>
          <a:xfrm>
            <a:off x="2271600" y="8475120"/>
            <a:ext cx="230760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MX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sldNum" idx="30"/>
          </p:nvPr>
        </p:nvSpPr>
        <p:spPr>
          <a:xfrm>
            <a:off x="484344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9C48ED91-C848-4C28-A438-E94A6DF8A353}" type="slidenum"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a de títul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14440" y="1496520"/>
            <a:ext cx="5822640" cy="3176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6858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s-ES" sz="45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Haga clic para modificar el estilo de título del patrón</a:t>
            </a:r>
            <a:endParaRPr b="0" lang="es-MX" sz="4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dt" idx="31"/>
          </p:nvPr>
        </p:nvSpPr>
        <p:spPr>
          <a:xfrm>
            <a:off x="47160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ftr" idx="32"/>
          </p:nvPr>
        </p:nvSpPr>
        <p:spPr>
          <a:xfrm>
            <a:off x="2271600" y="8475120"/>
            <a:ext cx="230760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MX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sldNum" idx="33"/>
          </p:nvPr>
        </p:nvSpPr>
        <p:spPr>
          <a:xfrm>
            <a:off x="484344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AB222786-E075-4F64-95B8-48C90E27B4A8}" type="slidenum"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65360" cy="529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Pulse para editar el formato de texto del esquema</a:t>
            </a:r>
            <a:endParaRPr b="0" lang="es-MX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 del esquema</a:t>
            </a:r>
            <a:endParaRPr b="0" lang="es-MX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 del esquema</a:t>
            </a:r>
            <a:endParaRPr b="0" lang="es-MX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 del esquema</a:t>
            </a:r>
            <a:endParaRPr b="0" lang="es-MX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 del esquema</a:t>
            </a:r>
            <a:endParaRPr b="0" lang="es-MX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Sexto nivel del esquema</a:t>
            </a:r>
            <a:endParaRPr b="0" lang="es-MX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Séptimo nivel del esquema</a:t>
            </a:r>
            <a:endParaRPr b="0" lang="es-MX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ítulo vertical y tex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907880" y="486720"/>
            <a:ext cx="1472040" cy="774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6858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s-ES" sz="33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Haga clic para modificar el estilo de título del patrón</a:t>
            </a:r>
            <a:endParaRPr b="0" lang="es-MX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71600" y="486720"/>
            <a:ext cx="4343760" cy="7742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171360" indent="-171360" defTabSz="685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los estilos de texto del patrón</a:t>
            </a:r>
            <a:endParaRPr b="0" lang="es-MX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44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</a:t>
            </a:r>
            <a:endParaRPr b="0" lang="es-MX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571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</a:t>
            </a:r>
            <a:endParaRPr b="0" lang="es-MX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002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</a:t>
            </a:r>
            <a:endParaRPr b="0" lang="es-MX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429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</a:t>
            </a:r>
            <a:endParaRPr b="0" lang="es-MX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47160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2271600" y="8475120"/>
            <a:ext cx="230760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MX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484344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24BAB231-B81F-462E-9C83-B2F273D3044A}" type="slidenum"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ítulo y objeto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71600" y="486720"/>
            <a:ext cx="5908320" cy="1760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6858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s-ES" sz="33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Haga clic para modificar el estilo de título del patrón</a:t>
            </a:r>
            <a:endParaRPr b="0" lang="es-MX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71600" y="2434320"/>
            <a:ext cx="5908320" cy="5794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 defTabSz="685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los estilos de texto del patrón</a:t>
            </a:r>
            <a:endParaRPr b="0" lang="es-MX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44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</a:t>
            </a:r>
            <a:endParaRPr b="0" lang="es-MX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571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</a:t>
            </a:r>
            <a:endParaRPr b="0" lang="es-MX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002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</a:t>
            </a:r>
            <a:endParaRPr b="0" lang="es-MX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429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</a:t>
            </a:r>
            <a:endParaRPr b="0" lang="es-MX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47160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2271600" y="8475120"/>
            <a:ext cx="230760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MX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484344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64C29D27-7CA0-4EEA-9C48-1F142655B498}" type="slidenum"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Encabezado de secció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68000" y="2279520"/>
            <a:ext cx="5908320" cy="3796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6858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s-ES" sz="45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Haga clic para modificar el estilo de título del patrón</a:t>
            </a:r>
            <a:endParaRPr b="0" lang="es-MX" sz="4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68000" y="6119280"/>
            <a:ext cx="5908320" cy="199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68580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</a:tabLst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los estilos de texto del patrón</a:t>
            </a:r>
            <a:endParaRPr b="0" lang="es-MX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0"/>
          </p:nvPr>
        </p:nvSpPr>
        <p:spPr>
          <a:xfrm>
            <a:off x="47160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11"/>
          </p:nvPr>
        </p:nvSpPr>
        <p:spPr>
          <a:xfrm>
            <a:off x="2271600" y="8475120"/>
            <a:ext cx="230760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MX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12"/>
          </p:nvPr>
        </p:nvSpPr>
        <p:spPr>
          <a:xfrm>
            <a:off x="484344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6B771C53-35C2-48E4-BCB2-1E28C982BC7E}" type="slidenum"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os objeto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71600" y="486720"/>
            <a:ext cx="5908320" cy="1760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6858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s-ES" sz="33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Haga clic para modificar el estilo de título del patrón</a:t>
            </a:r>
            <a:endParaRPr b="0" lang="es-MX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71600" y="2434320"/>
            <a:ext cx="2907720" cy="5794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 defTabSz="685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los estilos de texto del patrón</a:t>
            </a:r>
            <a:endParaRPr b="0" lang="es-MX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44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</a:t>
            </a:r>
            <a:endParaRPr b="0" lang="es-MX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571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</a:t>
            </a:r>
            <a:endParaRPr b="0" lang="es-MX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002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</a:t>
            </a:r>
            <a:endParaRPr b="0" lang="es-MX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429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</a:t>
            </a:r>
            <a:endParaRPr b="0" lang="es-MX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3471840" y="2434320"/>
            <a:ext cx="2907720" cy="5794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 defTabSz="685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los estilos de texto del patrón</a:t>
            </a:r>
            <a:endParaRPr b="0" lang="es-MX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44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</a:t>
            </a:r>
            <a:endParaRPr b="0" lang="es-MX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571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</a:t>
            </a:r>
            <a:endParaRPr b="0" lang="es-MX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002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</a:t>
            </a:r>
            <a:endParaRPr b="0" lang="es-MX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429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</a:t>
            </a:r>
            <a:endParaRPr b="0" lang="es-MX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dt" idx="13"/>
          </p:nvPr>
        </p:nvSpPr>
        <p:spPr>
          <a:xfrm>
            <a:off x="47160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ftr" idx="14"/>
          </p:nvPr>
        </p:nvSpPr>
        <p:spPr>
          <a:xfrm>
            <a:off x="2271600" y="8475120"/>
            <a:ext cx="230760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MX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6"/>
          <p:cNvSpPr>
            <a:spLocks noGrp="1"/>
          </p:cNvSpPr>
          <p:nvPr>
            <p:ph type="sldNum" idx="15"/>
          </p:nvPr>
        </p:nvSpPr>
        <p:spPr>
          <a:xfrm>
            <a:off x="484344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861B53B5-7397-4F08-91B1-EAC48C8C34B8}" type="slidenum"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ció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72320" y="486720"/>
            <a:ext cx="5908320" cy="1760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6858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s-ES" sz="33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Haga clic para modificar el estilo de título del patrón</a:t>
            </a:r>
            <a:endParaRPr b="0" lang="es-MX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72320" y="2241720"/>
            <a:ext cx="2894400" cy="109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68580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</a:tabLst>
            </a:pPr>
            <a:r>
              <a:rPr b="1" lang="es-E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los estilos de texto del patrón</a:t>
            </a:r>
            <a:endParaRPr b="0" lang="es-MX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72320" y="3340080"/>
            <a:ext cx="2894400" cy="4906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 defTabSz="685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los estilos de texto del patrón</a:t>
            </a:r>
            <a:endParaRPr b="0" lang="es-MX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44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</a:t>
            </a:r>
            <a:endParaRPr b="0" lang="es-MX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571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</a:t>
            </a:r>
            <a:endParaRPr b="0" lang="es-MX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002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</a:t>
            </a:r>
            <a:endParaRPr b="0" lang="es-MX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429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</a:t>
            </a:r>
            <a:endParaRPr b="0" lang="es-MX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471840" y="2241720"/>
            <a:ext cx="2908800" cy="109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68580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</a:tabLst>
            </a:pPr>
            <a:r>
              <a:rPr b="1" lang="es-E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los estilos de texto del patrón</a:t>
            </a:r>
            <a:endParaRPr b="0" lang="es-MX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471840" y="3340080"/>
            <a:ext cx="2908800" cy="4906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 defTabSz="685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los estilos de texto del patrón</a:t>
            </a:r>
            <a:endParaRPr b="0" lang="es-MX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44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</a:t>
            </a:r>
            <a:endParaRPr b="0" lang="es-MX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571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</a:t>
            </a:r>
            <a:endParaRPr b="0" lang="es-MX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002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</a:t>
            </a:r>
            <a:endParaRPr b="0" lang="es-MX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429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</a:t>
            </a:r>
            <a:endParaRPr b="0" lang="es-MX" sz="135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6"/>
          <p:cNvSpPr>
            <a:spLocks noGrp="1"/>
          </p:cNvSpPr>
          <p:nvPr>
            <p:ph type="dt" idx="16"/>
          </p:nvPr>
        </p:nvSpPr>
        <p:spPr>
          <a:xfrm>
            <a:off x="47160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7"/>
          <p:cNvSpPr>
            <a:spLocks noGrp="1"/>
          </p:cNvSpPr>
          <p:nvPr>
            <p:ph type="ftr" idx="17"/>
          </p:nvPr>
        </p:nvSpPr>
        <p:spPr>
          <a:xfrm>
            <a:off x="2271600" y="8475120"/>
            <a:ext cx="230760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MX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8"/>
          <p:cNvSpPr>
            <a:spLocks noGrp="1"/>
          </p:cNvSpPr>
          <p:nvPr>
            <p:ph type="sldNum" idx="18"/>
          </p:nvPr>
        </p:nvSpPr>
        <p:spPr>
          <a:xfrm>
            <a:off x="484344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45917B95-1397-4942-B42D-0A612244AF35}" type="slidenum"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olo el títul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71600" y="486720"/>
            <a:ext cx="5908320" cy="1760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6858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s-ES" sz="33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Haga clic para modificar el estilo de título del patrón</a:t>
            </a:r>
            <a:endParaRPr b="0" lang="es-MX" sz="3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dt" idx="19"/>
          </p:nvPr>
        </p:nvSpPr>
        <p:spPr>
          <a:xfrm>
            <a:off x="47160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ftr" idx="20"/>
          </p:nvPr>
        </p:nvSpPr>
        <p:spPr>
          <a:xfrm>
            <a:off x="2271600" y="8475120"/>
            <a:ext cx="230760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MX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sldNum" idx="21"/>
          </p:nvPr>
        </p:nvSpPr>
        <p:spPr>
          <a:xfrm>
            <a:off x="484344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4F112289-BE0A-4E9A-9798-1B0688C01AB6}" type="slidenum"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En blanc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dt" idx="22"/>
          </p:nvPr>
        </p:nvSpPr>
        <p:spPr>
          <a:xfrm>
            <a:off x="47160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ftr" idx="23"/>
          </p:nvPr>
        </p:nvSpPr>
        <p:spPr>
          <a:xfrm>
            <a:off x="2271600" y="8475120"/>
            <a:ext cx="230760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MX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sldNum" idx="24"/>
          </p:nvPr>
        </p:nvSpPr>
        <p:spPr>
          <a:xfrm>
            <a:off x="484344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357917B9-6C76-4BEC-A46F-32B14E875DB7}" type="slidenum"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ido con títul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72320" y="609480"/>
            <a:ext cx="2205000" cy="2126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68580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Haga clic para modificar el estilo de título del patrón</a:t>
            </a:r>
            <a:endParaRPr b="0" lang="es-MX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2915640" y="1316520"/>
            <a:ext cx="3465000" cy="6491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 defTabSz="685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los estilos de texto del patrón</a:t>
            </a:r>
            <a:endParaRPr b="0" lang="es-MX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144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Segundo nivel</a:t>
            </a:r>
            <a:endParaRPr b="0" lang="es-MX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571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Tercer nivel</a:t>
            </a:r>
            <a:endParaRPr b="0" lang="es-MX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002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Cuarto nivel</a:t>
            </a:r>
            <a:endParaRPr b="0" lang="es-MX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429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nivel</a:t>
            </a:r>
            <a:endParaRPr b="0" lang="es-MX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72320" y="2743200"/>
            <a:ext cx="2205000" cy="5075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68580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</a:tabLst>
            </a:pPr>
            <a:r>
              <a:rPr b="0" lang="es-ES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Haga clic para modificar los estilos de texto del patrón</a:t>
            </a:r>
            <a:endParaRPr b="0" lang="es-MX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25"/>
          </p:nvPr>
        </p:nvSpPr>
        <p:spPr>
          <a:xfrm>
            <a:off x="47160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&lt;fecha/hora&gt;</a:t>
            </a:r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 idx="26"/>
          </p:nvPr>
        </p:nvSpPr>
        <p:spPr>
          <a:xfrm>
            <a:off x="2271600" y="8475120"/>
            <a:ext cx="230760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419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&lt;pie de página&gt;</a:t>
            </a:r>
            <a:endParaRPr b="0" lang="es-MX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27"/>
          </p:nvPr>
        </p:nvSpPr>
        <p:spPr>
          <a:xfrm>
            <a:off x="4843440" y="8475120"/>
            <a:ext cx="1536120" cy="479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1AC174AA-21B6-4DF7-A2AD-C2A9AA3EF558}" type="slidenum">
              <a:rPr b="0" lang="es-CL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b="0" lang="es-MX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svg"/><Relationship Id="rId4" Type="http://schemas.openxmlformats.org/officeDocument/2006/relationships/image" Target="../media/image4.png"/><Relationship Id="rId5" Type="http://schemas.openxmlformats.org/officeDocument/2006/relationships/image" Target="../media/image5.svg"/><Relationship Id="rId6" Type="http://schemas.openxmlformats.org/officeDocument/2006/relationships/image" Target="../media/image6.png"/><Relationship Id="rId7" Type="http://schemas.openxmlformats.org/officeDocument/2006/relationships/image" Target="../media/image7.svg"/><Relationship Id="rId8" Type="http://schemas.openxmlformats.org/officeDocument/2006/relationships/image" Target="../media/image8.png"/><Relationship Id="rId9" Type="http://schemas.openxmlformats.org/officeDocument/2006/relationships/image" Target="../media/image9.svg"/><Relationship Id="rId10" Type="http://schemas.openxmlformats.org/officeDocument/2006/relationships/image" Target="../media/image10.png"/><Relationship Id="rId11" Type="http://schemas.openxmlformats.org/officeDocument/2006/relationships/image" Target="../media/image11.svg"/><Relationship Id="rId12" Type="http://schemas.openxmlformats.org/officeDocument/2006/relationships/image" Target="../media/image10.png"/><Relationship Id="rId13" Type="http://schemas.openxmlformats.org/officeDocument/2006/relationships/image" Target="../media/image11.svg"/><Relationship Id="rId14" Type="http://schemas.openxmlformats.org/officeDocument/2006/relationships/image" Target="../media/image10.png"/><Relationship Id="rId15" Type="http://schemas.openxmlformats.org/officeDocument/2006/relationships/image" Target="../media/image11.svg"/><Relationship Id="rId16" Type="http://schemas.openxmlformats.org/officeDocument/2006/relationships/slideLayout" Target="../slideLayouts/slideLayout1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svg"/><Relationship Id="rId5" Type="http://schemas.openxmlformats.org/officeDocument/2006/relationships/image" Target="../media/image15.png"/><Relationship Id="rId6" Type="http://schemas.openxmlformats.org/officeDocument/2006/relationships/image" Target="../media/image16.svg"/><Relationship Id="rId7" Type="http://schemas.openxmlformats.org/officeDocument/2006/relationships/image" Target="../media/image17.png"/><Relationship Id="rId8" Type="http://schemas.openxmlformats.org/officeDocument/2006/relationships/image" Target="../media/image18.svg"/><Relationship Id="rId9" Type="http://schemas.openxmlformats.org/officeDocument/2006/relationships/image" Target="../media/image19.png"/><Relationship Id="rId10" Type="http://schemas.openxmlformats.org/officeDocument/2006/relationships/image" Target="../media/image20.svg"/><Relationship Id="rId11" Type="http://schemas.openxmlformats.org/officeDocument/2006/relationships/image" Target="../media/image19.png"/><Relationship Id="rId12" Type="http://schemas.openxmlformats.org/officeDocument/2006/relationships/image" Target="../media/image20.svg"/><Relationship Id="rId13" Type="http://schemas.openxmlformats.org/officeDocument/2006/relationships/image" Target="../media/image19.png"/><Relationship Id="rId14" Type="http://schemas.openxmlformats.org/officeDocument/2006/relationships/image" Target="../media/image20.svg"/><Relationship Id="rId15" Type="http://schemas.openxmlformats.org/officeDocument/2006/relationships/image" Target="../media/image21.png"/><Relationship Id="rId16" Type="http://schemas.openxmlformats.org/officeDocument/2006/relationships/image" Target="../media/image22.svg"/><Relationship Id="rId17" Type="http://schemas.openxmlformats.org/officeDocument/2006/relationships/slideLayout" Target="../slideLayouts/slideLayout1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ángulo: esquinas redondeadas 1"/>
          <p:cNvSpPr/>
          <p:nvPr/>
        </p:nvSpPr>
        <p:spPr>
          <a:xfrm>
            <a:off x="221040" y="1440360"/>
            <a:ext cx="6528960" cy="6368040"/>
          </a:xfrm>
          <a:prstGeom prst="roundRect">
            <a:avLst>
              <a:gd name="adj" fmla="val 16667"/>
            </a:avLst>
          </a:prstGeom>
          <a:solidFill>
            <a:schemeClr val="accent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s-CL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9" name="Google Shape;87;p14" descr=""/>
          <p:cNvPicPr/>
          <p:nvPr/>
        </p:nvPicPr>
        <p:blipFill>
          <a:blip r:embed="rId1"/>
          <a:srcRect l="8088" t="3406" r="3855" b="2828"/>
          <a:stretch/>
        </p:blipFill>
        <p:spPr>
          <a:xfrm>
            <a:off x="6120000" y="8197200"/>
            <a:ext cx="537480" cy="802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" name="Google Shape;91;p14"/>
          <p:cNvSpPr/>
          <p:nvPr/>
        </p:nvSpPr>
        <p:spPr>
          <a:xfrm>
            <a:off x="1186560" y="1620000"/>
            <a:ext cx="5228280" cy="121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8400" rIns="68400" tIns="68400" bIns="68400" anchor="t">
            <a:noAutofit/>
          </a:bodyPr>
          <a:p>
            <a:pPr algn="just">
              <a:lnSpc>
                <a:spcPct val="100000"/>
              </a:lnSpc>
            </a:pPr>
            <a:r>
              <a:rPr b="1" lang="en" sz="2200" strike="noStrike" u="none">
                <a:solidFill>
                  <a:srgbClr val="246172"/>
                </a:solidFill>
                <a:effectLst/>
                <a:uFillTx/>
                <a:latin typeface="Arial"/>
                <a:ea typeface="Microsoft YaHei"/>
              </a:rPr>
              <a:t>Área afectada: </a:t>
            </a:r>
            <a:r>
              <a:rPr b="0" lang="en" sz="2200" strike="noStrike" u="none">
                <a:solidFill>
                  <a:srgbClr val="246172"/>
                </a:solidFill>
                <a:effectLst/>
                <a:uFillTx/>
                <a:latin typeface="Arial"/>
                <a:ea typeface="Microsoft YaHei"/>
              </a:rPr>
              <a:t>Área Oceánica Isla Guamblin hacia el sur de Golfo de Penas.</a:t>
            </a:r>
            <a:endParaRPr b="0" lang="es-MX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1" name="Gráfico 4" descr="Advertencia con relleno sólido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360000" y="6120000"/>
            <a:ext cx="633240" cy="633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" name="Gráfico 3" descr="Reloj con relleno sólido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>
          <a:xfrm>
            <a:off x="371520" y="3060000"/>
            <a:ext cx="813240" cy="785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0" y="797400"/>
            <a:ext cx="6818400" cy="461880"/>
          </a:xfrm>
          <a:prstGeom prst="rect">
            <a:avLst/>
          </a:prstGeom>
          <a:noFill/>
          <a:ln w="0">
            <a:noFill/>
          </a:ln>
        </p:spPr>
        <p:txBody>
          <a:bodyPr lIns="68400" rIns="68400" tIns="68400" bIns="68400" anchor="b">
            <a:noAutofit/>
          </a:bodyPr>
          <a:p>
            <a:pPr indent="0" algn="ctr" defTabSz="68580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en" sz="2000" strike="noStrike" u="none">
                <a:solidFill>
                  <a:srgbClr val="011f4f"/>
                </a:solidFill>
                <a:effectLst/>
                <a:uFillTx/>
                <a:latin typeface="Arial"/>
              </a:rPr>
              <a:t>Centro Zonal de Meteorología Marina de Puerto Montt</a:t>
            </a:r>
            <a:endParaRPr b="0" lang="es-MX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Google Shape;86;p14"/>
          <p:cNvSpPr/>
          <p:nvPr/>
        </p:nvSpPr>
        <p:spPr>
          <a:xfrm>
            <a:off x="120600" y="795600"/>
            <a:ext cx="68511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8400" rIns="68400" tIns="68400" bIns="68400" anchor="b">
            <a:noAutofit/>
          </a:bodyPr>
          <a:p>
            <a:pPr algn="ctr" defTabSz="457200">
              <a:lnSpc>
                <a:spcPct val="100000"/>
              </a:lnSpc>
            </a:pPr>
            <a:r>
              <a:rPr b="1" lang="es-CL" sz="3200" strike="noStrike" u="none">
                <a:solidFill>
                  <a:srgbClr val="246172"/>
                </a:solidFill>
                <a:effectLst/>
                <a:uFillTx/>
                <a:latin typeface="Arial"/>
                <a:ea typeface="Arial"/>
              </a:rPr>
              <a:t>AVISO DE MAL TIEMPO </a:t>
            </a:r>
            <a:endParaRPr b="0" lang="es-MX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b="0" lang="es-MX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5" name="Gráfico 15" descr="Marcador con relleno sólido"/>
          <p:cNvPicPr/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/>
        </p:blipFill>
        <p:spPr>
          <a:xfrm>
            <a:off x="446760" y="1706760"/>
            <a:ext cx="812520" cy="812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" name="Google Shape;91;p14"/>
          <p:cNvSpPr/>
          <p:nvPr/>
        </p:nvSpPr>
        <p:spPr>
          <a:xfrm>
            <a:off x="1225080" y="2836800"/>
            <a:ext cx="5266800" cy="11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8400" rIns="68400" tIns="68400" bIns="68400" anchor="t">
            <a:noAutofit/>
          </a:bodyPr>
          <a:p>
            <a:pPr algn="just" defTabSz="457200">
              <a:lnSpc>
                <a:spcPct val="100000"/>
              </a:lnSpc>
            </a:pPr>
            <a:r>
              <a:rPr b="1" lang="en" sz="2200" strike="noStrike" u="none">
                <a:solidFill>
                  <a:srgbClr val="246172"/>
                </a:solidFill>
                <a:effectLst/>
                <a:uFillTx/>
                <a:latin typeface="Arial"/>
                <a:ea typeface="Microsoft YaHei"/>
              </a:rPr>
              <a:t>Período: </a:t>
            </a:r>
            <a:r>
              <a:rPr b="0" lang="en" sz="2200" strike="noStrike" u="none">
                <a:solidFill>
                  <a:schemeClr val="dk2"/>
                </a:solidFill>
                <a:effectLst/>
                <a:uFillTx/>
                <a:latin typeface="Arial"/>
                <a:ea typeface="Microsoft YaHei"/>
              </a:rPr>
              <a:t>Domingo 26 de abril de las 1200 UTC hasta 2100 UTC.</a:t>
            </a:r>
            <a:endParaRPr b="0" lang="es-MX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7" name="Gráfico 18" descr="Nube con relleno sólido"/>
          <p:cNvPicPr/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/>
        </p:blipFill>
        <p:spPr>
          <a:xfrm>
            <a:off x="369360" y="4149360"/>
            <a:ext cx="710280" cy="71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" name="Gráfico 20" descr="Agua con relleno sólido"/>
          <p:cNvPicPr/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/>
        </p:blipFill>
        <p:spPr>
          <a:xfrm>
            <a:off x="568800" y="5139000"/>
            <a:ext cx="17496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" name="Gráfico 21" descr="Agua con relleno sólido"/>
          <p:cNvPicPr/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/>
        </p:blipFill>
        <p:spPr>
          <a:xfrm>
            <a:off x="713520" y="5139000"/>
            <a:ext cx="17496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" name="Gráfico 22" descr="Agua con relleno sólido"/>
          <p:cNvPicPr/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/>
        </p:blipFill>
        <p:spPr>
          <a:xfrm>
            <a:off x="850320" y="5139000"/>
            <a:ext cx="174960" cy="174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Google Shape;91;p14"/>
          <p:cNvSpPr/>
          <p:nvPr/>
        </p:nvSpPr>
        <p:spPr>
          <a:xfrm>
            <a:off x="1236960" y="3957840"/>
            <a:ext cx="5244480" cy="191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8400" rIns="68400" tIns="68400" bIns="68400" anchor="t">
            <a:noAutofit/>
          </a:bodyPr>
          <a:p>
            <a:pPr algn="just" defTabSz="457200">
              <a:lnSpc>
                <a:spcPct val="100000"/>
              </a:lnSpc>
            </a:pPr>
            <a:r>
              <a:rPr b="1" lang="en" sz="2200" strike="noStrike" u="none">
                <a:solidFill>
                  <a:srgbClr val="246172"/>
                </a:solidFill>
                <a:effectLst/>
                <a:uFillTx/>
                <a:latin typeface="Arial"/>
                <a:ea typeface="Microsoft YaHei"/>
              </a:rPr>
              <a:t>Condiciones esperadas:</a:t>
            </a:r>
            <a:endParaRPr b="0" lang="es-MX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r>
              <a:rPr b="0" lang="es-ES" sz="2000" strike="noStrike" u="none">
                <a:solidFill>
                  <a:srgbClr val="355269"/>
                </a:solidFill>
                <a:effectLst/>
                <a:uFillTx/>
                <a:latin typeface="Arial"/>
                <a:ea typeface="Microsoft YaHei"/>
              </a:rPr>
              <a:t>Cubierto, visibilidad buena a regular (10/6km) precipitaciones, viento N/NW 25/30 kt (46/55 km/h) rachas 40 kt (74 km/h), mar gruesa  (3.0/3.5 m).</a:t>
            </a:r>
            <a:endParaRPr b="0" lang="es-MX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b="0" lang="es-MX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b="0" lang="es-MX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b="0" lang="es-MX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457200">
              <a:lnSpc>
                <a:spcPct val="100000"/>
              </a:lnSpc>
            </a:pPr>
            <a:endParaRPr b="0" lang="es-MX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Google Shape;91;p14"/>
          <p:cNvSpPr/>
          <p:nvPr/>
        </p:nvSpPr>
        <p:spPr>
          <a:xfrm>
            <a:off x="1236960" y="5868360"/>
            <a:ext cx="5310000" cy="194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8400" rIns="68400" tIns="68400" bIns="68400" anchor="t">
            <a:noAutofit/>
          </a:bodyPr>
          <a:p>
            <a:pPr algn="just" defTabSz="457200">
              <a:lnSpc>
                <a:spcPct val="100000"/>
              </a:lnSpc>
            </a:pPr>
            <a:r>
              <a:rPr b="1" lang="en" sz="2200" strike="noStrike" u="none">
                <a:solidFill>
                  <a:srgbClr val="246172"/>
                </a:solidFill>
                <a:effectLst/>
                <a:uFillTx/>
                <a:latin typeface="Arial"/>
              </a:rPr>
              <a:t>Recomendaciones a la comunidad: </a:t>
            </a:r>
            <a:r>
              <a:rPr b="0" lang="en" sz="2000" strike="noStrike" u="none">
                <a:solidFill>
                  <a:schemeClr val="dk2"/>
                </a:solidFill>
                <a:effectLst/>
                <a:uFillTx/>
                <a:latin typeface="Arial"/>
              </a:rPr>
              <a:t>la comunidad debe actuar con prudencia y cautela, respetando las normas de seguridad establecidas por la Autoridad Marítima. </a:t>
            </a:r>
            <a:endParaRPr b="0" lang="es-MX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ángulo 10"/>
          <p:cNvSpPr/>
          <p:nvPr/>
        </p:nvSpPr>
        <p:spPr>
          <a:xfrm>
            <a:off x="0" y="-11880"/>
            <a:ext cx="6883920" cy="8132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s-CL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grpSp>
        <p:nvGrpSpPr>
          <p:cNvPr id="74" name="Grupo 8"/>
          <p:cNvGrpSpPr/>
          <p:nvPr/>
        </p:nvGrpSpPr>
        <p:grpSpPr>
          <a:xfrm>
            <a:off x="223200" y="2482560"/>
            <a:ext cx="977400" cy="931680"/>
            <a:chOff x="223200" y="2482560"/>
            <a:chExt cx="977400" cy="931680"/>
          </a:xfrm>
        </p:grpSpPr>
        <p:sp>
          <p:nvSpPr>
            <p:cNvPr id="75" name="Elipse 2"/>
            <p:cNvSpPr/>
            <p:nvPr/>
          </p:nvSpPr>
          <p:spPr>
            <a:xfrm>
              <a:off x="223200" y="2482560"/>
              <a:ext cx="977400" cy="931680"/>
            </a:xfrm>
            <a:prstGeom prst="ellipse">
              <a:avLst/>
            </a:prstGeom>
            <a:solidFill>
              <a:srgbClr val="59ada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s-CL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6" name="Elipse 6"/>
            <p:cNvSpPr/>
            <p:nvPr/>
          </p:nvSpPr>
          <p:spPr>
            <a:xfrm>
              <a:off x="333720" y="2590920"/>
              <a:ext cx="749880" cy="714960"/>
            </a:xfrm>
            <a:prstGeom prst="ellipse">
              <a:avLst/>
            </a:prstGeom>
            <a:noFill/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s-CL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</p:grpSp>
      <p:grpSp>
        <p:nvGrpSpPr>
          <p:cNvPr id="77" name="Grupo 9"/>
          <p:cNvGrpSpPr/>
          <p:nvPr/>
        </p:nvGrpSpPr>
        <p:grpSpPr>
          <a:xfrm>
            <a:off x="223200" y="3633480"/>
            <a:ext cx="977400" cy="931680"/>
            <a:chOff x="223200" y="3633480"/>
            <a:chExt cx="977400" cy="931680"/>
          </a:xfrm>
        </p:grpSpPr>
        <p:sp>
          <p:nvSpPr>
            <p:cNvPr id="78" name="Elipse 5"/>
            <p:cNvSpPr/>
            <p:nvPr/>
          </p:nvSpPr>
          <p:spPr>
            <a:xfrm>
              <a:off x="223200" y="3633480"/>
              <a:ext cx="977400" cy="931680"/>
            </a:xfrm>
            <a:prstGeom prst="ellipse">
              <a:avLst/>
            </a:prstGeom>
            <a:solidFill>
              <a:srgbClr val="e6a02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s-CL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9" name="Elipse 7"/>
            <p:cNvSpPr/>
            <p:nvPr/>
          </p:nvSpPr>
          <p:spPr>
            <a:xfrm>
              <a:off x="336600" y="3739320"/>
              <a:ext cx="749880" cy="714960"/>
            </a:xfrm>
            <a:prstGeom prst="ellipse">
              <a:avLst/>
            </a:prstGeom>
            <a:noFill/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s-CL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</p:grpSp>
      <p:pic>
        <p:nvPicPr>
          <p:cNvPr id="80" name="Google Shape;87;p14" descr=""/>
          <p:cNvPicPr/>
          <p:nvPr/>
        </p:nvPicPr>
        <p:blipFill>
          <a:blip r:embed="rId1"/>
          <a:srcRect l="8088" t="3406" r="3855" b="2828"/>
          <a:stretch/>
        </p:blipFill>
        <p:spPr>
          <a:xfrm>
            <a:off x="5915520" y="7853400"/>
            <a:ext cx="824400" cy="1134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1" name="Google Shape;88;p14" descr=""/>
          <p:cNvPicPr/>
          <p:nvPr/>
        </p:nvPicPr>
        <p:blipFill>
          <a:blip r:embed="rId2"/>
          <a:stretch/>
        </p:blipFill>
        <p:spPr>
          <a:xfrm>
            <a:off x="376200" y="8169480"/>
            <a:ext cx="772560" cy="787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" name="Google Shape;89;p14"/>
          <p:cNvSpPr/>
          <p:nvPr/>
        </p:nvSpPr>
        <p:spPr>
          <a:xfrm>
            <a:off x="1305000" y="8384400"/>
            <a:ext cx="4549680" cy="34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8400" rIns="68400" tIns="68400" bIns="68400" anchor="t">
            <a:noAutofit/>
          </a:bodyPr>
          <a:p>
            <a:pPr defTabSz="457200">
              <a:lnSpc>
                <a:spcPct val="100000"/>
              </a:lnSpc>
            </a:pPr>
            <a:r>
              <a:rPr b="0" lang="en" sz="1300" strike="noStrike" u="none">
                <a:solidFill>
                  <a:schemeClr val="dk2"/>
                </a:solidFill>
                <a:effectLst/>
                <a:uFillTx/>
                <a:latin typeface="Arial"/>
              </a:rPr>
              <a:t>Escanea para más detalles del pronóstico.</a:t>
            </a:r>
            <a:endParaRPr b="0" lang="es-MX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Google Shape;91;p14"/>
          <p:cNvSpPr/>
          <p:nvPr/>
        </p:nvSpPr>
        <p:spPr>
          <a:xfrm>
            <a:off x="215640" y="1000800"/>
            <a:ext cx="6361920" cy="101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8400" rIns="68400" tIns="68400" bIns="68400" anchor="t">
            <a:noAutofit/>
          </a:bodyPr>
          <a:p>
            <a:pPr algn="just" defTabSz="457200">
              <a:lnSpc>
                <a:spcPct val="100000"/>
              </a:lnSpc>
            </a:pPr>
            <a:r>
              <a:rPr b="0" lang="es-CL" sz="2000" strike="noStrike" u="none">
                <a:solidFill>
                  <a:schemeClr val="dk2"/>
                </a:solidFill>
                <a:effectLst/>
                <a:uFillTx/>
                <a:latin typeface="Arial"/>
              </a:rPr>
              <a:t>	</a:t>
            </a:r>
            <a:r>
              <a:rPr b="0" lang="es-CL" sz="2000" strike="noStrike" u="none">
                <a:solidFill>
                  <a:schemeClr val="dk2"/>
                </a:solidFill>
                <a:effectLst/>
                <a:uFillTx/>
                <a:latin typeface="Arial"/>
              </a:rPr>
              <a:t>El </a:t>
            </a:r>
            <a:r>
              <a:rPr b="1" lang="es-CL" sz="2000" strike="noStrike" u="none">
                <a:solidFill>
                  <a:schemeClr val="dk2"/>
                </a:solidFill>
                <a:effectLst/>
                <a:uFillTx/>
                <a:latin typeface="Arial"/>
              </a:rPr>
              <a:t>Centro Meteorológico Marítimo de Puerto Montt </a:t>
            </a:r>
            <a:r>
              <a:rPr b="0" lang="es-CL" sz="2000" strike="noStrike" u="none">
                <a:solidFill>
                  <a:schemeClr val="dk2"/>
                </a:solidFill>
                <a:effectLst/>
                <a:uFillTx/>
                <a:latin typeface="Arial"/>
              </a:rPr>
              <a:t>informa sobre un aviso especial que afecta a la región del Biobío. Se detalla la información a continuación.</a:t>
            </a:r>
            <a:endParaRPr b="0" lang="es-MX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b="0" lang="es-MX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Google Shape;86;p14"/>
          <p:cNvSpPr/>
          <p:nvPr/>
        </p:nvSpPr>
        <p:spPr>
          <a:xfrm>
            <a:off x="16200" y="311040"/>
            <a:ext cx="685116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8400" rIns="68400" tIns="68400" bIns="68400" anchor="b">
            <a:noAutofit/>
          </a:bodyPr>
          <a:p>
            <a:pPr algn="ctr" defTabSz="457200">
              <a:lnSpc>
                <a:spcPct val="100000"/>
              </a:lnSpc>
            </a:pPr>
            <a:r>
              <a:rPr b="1" lang="es-CL" sz="3200" strike="noStrike" u="none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AVISO ESPECIAL </a:t>
            </a:r>
            <a:endParaRPr b="0" lang="es-MX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5" name="Gráfico 15" descr="Marcador con relleno sólido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433800" y="2674080"/>
            <a:ext cx="590400" cy="590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6" name="Google Shape;91;p14"/>
          <p:cNvSpPr/>
          <p:nvPr/>
        </p:nvSpPr>
        <p:spPr>
          <a:xfrm>
            <a:off x="1328040" y="4813200"/>
            <a:ext cx="5249520" cy="89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8400" rIns="68400" tIns="68400" bIns="68400" anchor="t">
            <a:noAutofit/>
          </a:bodyPr>
          <a:p>
            <a:pPr algn="just" defTabSz="457200">
              <a:lnSpc>
                <a:spcPct val="100000"/>
              </a:lnSpc>
            </a:pPr>
            <a:r>
              <a:rPr b="1" lang="en" sz="2000" strike="noStrike" u="none">
                <a:solidFill>
                  <a:srgbClr val="59adaf"/>
                </a:solidFill>
                <a:effectLst/>
                <a:uFillTx/>
                <a:latin typeface="Arial"/>
              </a:rPr>
              <a:t>Condiciones esperadas: </a:t>
            </a:r>
            <a:r>
              <a:rPr b="0" lang="es-ES" sz="2000" strike="noStrike" u="none">
                <a:solidFill>
                  <a:srgbClr val="59adaf"/>
                </a:solidFill>
                <a:effectLst/>
                <a:uFillTx/>
                <a:latin typeface="Arial"/>
              </a:rPr>
              <a:t> </a:t>
            </a:r>
            <a:r>
              <a:rPr b="0" lang="es-ES" sz="2000" strike="noStrike" u="none">
                <a:solidFill>
                  <a:schemeClr val="dk2"/>
                </a:solidFill>
                <a:effectLst/>
                <a:uFillTx/>
                <a:latin typeface="Arial"/>
              </a:rPr>
              <a:t>fuertes vientos de hasta 100 km/h, rompiente en borde costero.</a:t>
            </a:r>
            <a:endParaRPr b="0" lang="es-MX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Google Shape;91;p14"/>
          <p:cNvSpPr/>
          <p:nvPr/>
        </p:nvSpPr>
        <p:spPr>
          <a:xfrm>
            <a:off x="1279080" y="5880240"/>
            <a:ext cx="5311440" cy="21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8400" rIns="68400" tIns="68400" bIns="68400" anchor="t">
            <a:noAutofit/>
          </a:bodyPr>
          <a:p>
            <a:pPr algn="just" defTabSz="457200">
              <a:lnSpc>
                <a:spcPct val="100000"/>
              </a:lnSpc>
            </a:pPr>
            <a:r>
              <a:rPr b="1" lang="en" sz="2000" strike="noStrike" u="none">
                <a:solidFill>
                  <a:srgbClr val="e6a022"/>
                </a:solidFill>
                <a:effectLst/>
                <a:uFillTx/>
                <a:latin typeface="Arial"/>
              </a:rPr>
              <a:t>Recomendaciones:</a:t>
            </a:r>
            <a:r>
              <a:rPr b="0" lang="en" sz="2000" strike="noStrike" u="none">
                <a:solidFill>
                  <a:srgbClr val="e6a022"/>
                </a:solidFill>
                <a:effectLst/>
                <a:uFillTx/>
                <a:latin typeface="Arial"/>
              </a:rPr>
              <a:t> </a:t>
            </a:r>
            <a:r>
              <a:rPr b="0" lang="en" sz="2000" strike="noStrike" u="none">
                <a:solidFill>
                  <a:schemeClr val="dk2"/>
                </a:solidFill>
                <a:effectLst/>
                <a:uFillTx/>
                <a:latin typeface="Arial"/>
              </a:rPr>
              <a:t>la autoridad marítima hace presente a la comunidad que debe actor con prudencia y cautela, evitando el tránsito por sectores rocosos, respetando las normas de seguridad y no desarrollar actividades náuticas y deportivas sin la debida autorización.</a:t>
            </a:r>
            <a:endParaRPr b="0" lang="es-MX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8" name="Gráfico 3" descr="Reloj con relleno sólido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427680" y="3808080"/>
            <a:ext cx="590760" cy="570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" name="Google Shape;91;p14"/>
          <p:cNvSpPr/>
          <p:nvPr/>
        </p:nvSpPr>
        <p:spPr>
          <a:xfrm>
            <a:off x="1276560" y="2628720"/>
            <a:ext cx="5314320" cy="89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8400" rIns="68400" tIns="68400" bIns="68400" anchor="t">
            <a:noAutofit/>
          </a:bodyPr>
          <a:p>
            <a:pPr algn="just" defTabSz="457200">
              <a:lnSpc>
                <a:spcPct val="100000"/>
              </a:lnSpc>
            </a:pPr>
            <a:r>
              <a:rPr b="1" lang="en" sz="2000" strike="noStrike" u="none">
                <a:solidFill>
                  <a:srgbClr val="59adaf"/>
                </a:solidFill>
                <a:effectLst/>
                <a:uFillTx/>
                <a:latin typeface="Arial"/>
              </a:rPr>
              <a:t>Tramo afectado y horario: </a:t>
            </a:r>
            <a:r>
              <a:rPr b="0" lang="es-CL" sz="2000" strike="noStrike" u="none">
                <a:solidFill>
                  <a:schemeClr val="dk2"/>
                </a:solidFill>
                <a:effectLst/>
                <a:uFillTx/>
                <a:latin typeface="Arial"/>
              </a:rPr>
              <a:t>principalmente la costa entre Talcahuano y Concepción.</a:t>
            </a:r>
            <a:endParaRPr b="0" lang="es-MX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Google Shape;91;p14"/>
          <p:cNvSpPr/>
          <p:nvPr/>
        </p:nvSpPr>
        <p:spPr>
          <a:xfrm>
            <a:off x="1326600" y="3719880"/>
            <a:ext cx="5250960" cy="76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8400" rIns="68400" tIns="68400" bIns="68400" anchor="t">
            <a:noAutofit/>
          </a:bodyPr>
          <a:p>
            <a:pPr algn="just" defTabSz="457200">
              <a:lnSpc>
                <a:spcPct val="100000"/>
              </a:lnSpc>
            </a:pPr>
            <a:r>
              <a:rPr b="1" lang="en" sz="2000" strike="noStrike" u="none">
                <a:solidFill>
                  <a:srgbClr val="e6a022"/>
                </a:solidFill>
                <a:effectLst/>
                <a:uFillTx/>
                <a:latin typeface="Arial"/>
              </a:rPr>
              <a:t>Horarios: </a:t>
            </a:r>
            <a:r>
              <a:rPr b="0" lang="es-CL" sz="2000" strike="noStrike" u="none">
                <a:solidFill>
                  <a:schemeClr val="dk2"/>
                </a:solidFill>
                <a:effectLst/>
                <a:uFillTx/>
                <a:latin typeface="Arial"/>
              </a:rPr>
              <a:t>desde las 18:00 hrs., del día 10 de julio hasta las 06:00 hrs., del día 12 de julio.</a:t>
            </a:r>
            <a:endParaRPr b="0" lang="es-MX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1" name="Grupo 19"/>
          <p:cNvGrpSpPr/>
          <p:nvPr/>
        </p:nvGrpSpPr>
        <p:grpSpPr>
          <a:xfrm>
            <a:off x="223200" y="4772880"/>
            <a:ext cx="977400" cy="931680"/>
            <a:chOff x="223200" y="4772880"/>
            <a:chExt cx="977400" cy="931680"/>
          </a:xfrm>
        </p:grpSpPr>
        <p:sp>
          <p:nvSpPr>
            <p:cNvPr id="92" name="Elipse 25"/>
            <p:cNvSpPr/>
            <p:nvPr/>
          </p:nvSpPr>
          <p:spPr>
            <a:xfrm>
              <a:off x="223200" y="4772880"/>
              <a:ext cx="977400" cy="931680"/>
            </a:xfrm>
            <a:prstGeom prst="ellipse">
              <a:avLst/>
            </a:prstGeom>
            <a:solidFill>
              <a:srgbClr val="59ada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s-CL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93" name="Elipse 26"/>
            <p:cNvSpPr/>
            <p:nvPr/>
          </p:nvSpPr>
          <p:spPr>
            <a:xfrm>
              <a:off x="333720" y="4881240"/>
              <a:ext cx="749880" cy="714960"/>
            </a:xfrm>
            <a:prstGeom prst="ellipse">
              <a:avLst/>
            </a:prstGeom>
            <a:noFill/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s-CL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</p:grpSp>
      <p:grpSp>
        <p:nvGrpSpPr>
          <p:cNvPr id="94" name="Grupo 27"/>
          <p:cNvGrpSpPr/>
          <p:nvPr/>
        </p:nvGrpSpPr>
        <p:grpSpPr>
          <a:xfrm>
            <a:off x="223200" y="5923800"/>
            <a:ext cx="977400" cy="931680"/>
            <a:chOff x="223200" y="5923800"/>
            <a:chExt cx="977400" cy="931680"/>
          </a:xfrm>
        </p:grpSpPr>
        <p:sp>
          <p:nvSpPr>
            <p:cNvPr id="95" name="Elipse 28"/>
            <p:cNvSpPr/>
            <p:nvPr/>
          </p:nvSpPr>
          <p:spPr>
            <a:xfrm>
              <a:off x="223200" y="5923800"/>
              <a:ext cx="977400" cy="931680"/>
            </a:xfrm>
            <a:prstGeom prst="ellipse">
              <a:avLst/>
            </a:prstGeom>
            <a:solidFill>
              <a:srgbClr val="e6a02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s-CL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96" name="Elipse 29"/>
            <p:cNvSpPr/>
            <p:nvPr/>
          </p:nvSpPr>
          <p:spPr>
            <a:xfrm>
              <a:off x="336600" y="6029640"/>
              <a:ext cx="749880" cy="714960"/>
            </a:xfrm>
            <a:prstGeom prst="ellipse">
              <a:avLst/>
            </a:prstGeom>
            <a:noFill/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s-CL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</p:grpSp>
      <p:grpSp>
        <p:nvGrpSpPr>
          <p:cNvPr id="97" name="Grupo 30"/>
          <p:cNvGrpSpPr/>
          <p:nvPr/>
        </p:nvGrpSpPr>
        <p:grpSpPr>
          <a:xfrm>
            <a:off x="465120" y="4881240"/>
            <a:ext cx="515880" cy="597960"/>
            <a:chOff x="465120" y="4881240"/>
            <a:chExt cx="515880" cy="597960"/>
          </a:xfrm>
        </p:grpSpPr>
        <p:pic>
          <p:nvPicPr>
            <p:cNvPr id="98" name="Gráfico 18" descr="Nube con relleno sólido"/>
            <p:cNvPicPr/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/>
          </p:blipFill>
          <p:spPr>
            <a:xfrm>
              <a:off x="465120" y="4881240"/>
              <a:ext cx="515880" cy="5158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99" name="Gráfico 20" descr="Agua con relleno sólido"/>
            <p:cNvPicPr/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/>
          </p:blipFill>
          <p:spPr>
            <a:xfrm>
              <a:off x="515520" y="5353560"/>
              <a:ext cx="125640" cy="1256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00" name="Gráfico 21" descr="Agua con relleno sólido"/>
            <p:cNvPicPr/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/>
          </p:blipFill>
          <p:spPr>
            <a:xfrm>
              <a:off x="660240" y="5353560"/>
              <a:ext cx="125640" cy="1256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01" name="Gráfico 22" descr="Agua con relleno sólido"/>
            <p:cNvPicPr/>
            <p:nvPr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/>
          </p:blipFill>
          <p:spPr>
            <a:xfrm>
              <a:off x="797040" y="5353560"/>
              <a:ext cx="125640" cy="125640"/>
            </a:xfrm>
            <a:prstGeom prst="rect">
              <a:avLst/>
            </a:prstGeom>
            <a:noFill/>
            <a:ln w="0">
              <a:noFill/>
            </a:ln>
          </p:spPr>
        </p:pic>
      </p:grpSp>
      <p:pic>
        <p:nvPicPr>
          <p:cNvPr id="102" name="Gráfico 4" descr="Advertencia con relleno sólido"/>
          <p:cNvPicPr/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/>
        </p:blipFill>
        <p:spPr>
          <a:xfrm>
            <a:off x="496080" y="6154200"/>
            <a:ext cx="459720" cy="459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292</TotalTime>
  <Application>LibreOffice/25.2.3.2$Windows_X86_64 LibreOffice_project/bbb074479178df812d175f709636b368952c2ce3</Application>
  <AppVersion>15.0000</AppVersion>
  <Words>190</Words>
  <Paragraphs>19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2025-07-17T20:05:36Z</dcterms:created>
  <dc:creator>victor alvial</dc:creator>
  <dc:description/>
  <dc:language>es-419</dc:language>
  <cp:lastModifiedBy/>
  <dcterms:modified xsi:type="dcterms:W3CDTF">2026-04-25T17:38:11Z</dcterms:modified>
  <cp:revision>31</cp:revision>
  <dc:subject/>
  <dc:title>Centro Meteorológico Marítimo de Talcahuano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Carta (216 x 279 mm)</vt:lpwstr>
  </property>
  <property fmtid="{D5CDD505-2E9C-101B-9397-08002B2CF9AE}" pid="4" name="Slides">
    <vt:i4>2</vt:i4>
  </property>
</Properties>
</file>